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3" r:id="rId2"/>
    <p:sldId id="336" r:id="rId3"/>
    <p:sldId id="276" r:id="rId4"/>
    <p:sldId id="279" r:id="rId5"/>
    <p:sldId id="354" r:id="rId6"/>
    <p:sldId id="347" r:id="rId7"/>
    <p:sldId id="269" r:id="rId8"/>
    <p:sldId id="355" r:id="rId9"/>
    <p:sldId id="356" r:id="rId10"/>
    <p:sldId id="270" r:id="rId11"/>
    <p:sldId id="352" r:id="rId12"/>
    <p:sldId id="33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FDFAEC"/>
    <a:srgbClr val="FDFAEB"/>
    <a:srgbClr val="006CB8"/>
    <a:srgbClr val="ED1C24"/>
    <a:srgbClr val="EE3338"/>
    <a:srgbClr val="0072B9"/>
    <a:srgbClr val="D83236"/>
    <a:srgbClr val="F6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41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2.png"/><Relationship Id="rId7" Type="http://schemas.openxmlformats.org/officeDocument/2006/relationships/image" Target="../media/image6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5" Type="http://schemas.openxmlformats.org/officeDocument/2006/relationships/image" Target="../media/image42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75658" y="206598"/>
                <a:ext cx="904627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To estimate Alabama’s per capita income in 2010, let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 in the model.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658" y="206598"/>
                <a:ext cx="9046277" cy="400110"/>
              </a:xfrm>
              <a:prstGeom prst="rect">
                <a:avLst/>
              </a:prstGeom>
              <a:blipFill>
                <a:blip r:embed="rId2"/>
                <a:stretch>
                  <a:fillRect l="-741"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708558" y="1086352"/>
            <a:ext cx="2307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Substitute 10 for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0972" y="925847"/>
                <a:ext cx="5878285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6922 </m:t>
                        </m:r>
                        <m:r>
                          <a:rPr lang="en-US" sz="2000" i="1" dirty="0">
                            <a:latin typeface="Cambria Math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+ 106,947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(0.0063 </m:t>
                        </m:r>
                        <m:r>
                          <a:rPr lang="en-US" sz="2000" i="1" dirty="0">
                            <a:latin typeface="Cambria Math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1)(0.0343 </m:t>
                        </m:r>
                        <m:r>
                          <a:rPr lang="en-US" sz="2000" i="1" dirty="0">
                            <a:latin typeface="Cambria Math"/>
                          </a:rPr>
                          <m:t>•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4.432)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0972" y="925847"/>
                <a:ext cx="5878285" cy="656975"/>
              </a:xfrm>
              <a:prstGeom prst="rect">
                <a:avLst/>
              </a:prstGeom>
              <a:blipFill>
                <a:blip r:embed="rId3"/>
                <a:stretch>
                  <a:fillRect l="-1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8708557" y="1864305"/>
            <a:ext cx="2307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Use a calculator.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94007" y="1865918"/>
                <a:ext cx="1320801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34,707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07" y="1865918"/>
                <a:ext cx="1320801" cy="363736"/>
              </a:xfrm>
              <a:prstGeom prst="rect">
                <a:avLst/>
              </a:prstGeom>
              <a:blipFill>
                <a:blip r:embed="rId4"/>
                <a:stretch>
                  <a:fillRect t="-6667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 rot="5400000">
            <a:off x="1480364" y="2990700"/>
            <a:ext cx="457200" cy="274320"/>
          </a:xfrm>
          <a:prstGeom prst="triangle">
            <a:avLst/>
          </a:prstGeom>
          <a:solidFill>
            <a:srgbClr val="EE3338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1944893" y="2927805"/>
            <a:ext cx="7344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2010, the per capita income in Alabama was about $34,707.</a:t>
            </a:r>
          </a:p>
        </p:txBody>
      </p:sp>
    </p:spTree>
    <p:extLst>
      <p:ext uri="{BB962C8B-B14F-4D97-AF65-F5344CB8AC3E}">
        <p14:creationId xmlns:p14="http://schemas.microsoft.com/office/powerpoint/2010/main" val="402053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" grpId="0"/>
      <p:bldP spid="85" grpId="0"/>
      <p:bldP spid="14" grpId="0"/>
      <p:bldP spid="15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B3D8F-E67C-4340-B99F-36E2E178D136}"/>
              </a:ext>
            </a:extLst>
          </p:cNvPr>
          <p:cNvSpPr txBox="1"/>
          <p:nvPr/>
        </p:nvSpPr>
        <p:spPr>
          <a:xfrm>
            <a:off x="317500" y="393700"/>
            <a:ext cx="115189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Review/Recap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Dividing Rational Expression</a:t>
            </a:r>
            <a:r>
              <a:rPr lang="en-US" dirty="0"/>
              <a:t>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Change to a multiplication problem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Multiply by the reciprocal!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3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381, #27-38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7.3b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Dividing Rational Expressions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Divide rational expressions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412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Rational expression, p. 376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Simplified form of a rational expression, p. 376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Prior: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Fractions and fraction arithmetic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Polynomials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Equivalent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Reciprocal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BFFB0B-AE78-413B-9547-8B808BD36E80}"/>
              </a:ext>
            </a:extLst>
          </p:cNvPr>
          <p:cNvSpPr/>
          <p:nvPr/>
        </p:nvSpPr>
        <p:spPr>
          <a:xfrm>
            <a:off x="4902200" y="5041900"/>
            <a:ext cx="685800" cy="3429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/>
              <p:nvPr/>
            </p:nvSpPr>
            <p:spPr>
              <a:xfrm>
                <a:off x="317500" y="393700"/>
                <a:ext cx="11518900" cy="6360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Review/Recap from yesterday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i="1" dirty="0"/>
                  <a:t>Rational Expression</a:t>
                </a:r>
                <a:r>
                  <a:rPr lang="en-US" dirty="0"/>
                  <a:t>: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One polynomial divided by another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In other words, a fraction with a polynomial on top and another on the bottom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are both non-zero polynomials</a:t>
                </a:r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Fraction Arithmetic - Multiplying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each fraction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Multiply across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the result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Simplifying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Cancelling means “dividing out common </a:t>
                </a:r>
                <a:r>
                  <a:rPr lang="en-US" b="1" dirty="0"/>
                  <a:t>factors</a:t>
                </a:r>
                <a:r>
                  <a:rPr lang="en-US" dirty="0"/>
                  <a:t>”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Factor before cancelling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This mean you </a:t>
                </a:r>
                <a:r>
                  <a:rPr lang="en-US" b="1" i="1" dirty="0"/>
                  <a:t>CANNOT</a:t>
                </a:r>
                <a:r>
                  <a:rPr lang="en-US" i="1" dirty="0"/>
                  <a:t> </a:t>
                </a:r>
                <a:r>
                  <a:rPr lang="en-US" dirty="0"/>
                  <a:t>cancel in situations like this: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because in the numerator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is a term not a factor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393700"/>
                <a:ext cx="11518900" cy="6360716"/>
              </a:xfrm>
              <a:prstGeom prst="rect">
                <a:avLst/>
              </a:prstGeom>
              <a:blipFill>
                <a:blip r:embed="rId2"/>
                <a:stretch>
                  <a:fillRect l="-529" t="-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4917250-AEDF-4D14-8E19-751706E56FE3}"/>
              </a:ext>
            </a:extLst>
          </p:cNvPr>
          <p:cNvSpPr txBox="1"/>
          <p:nvPr/>
        </p:nvSpPr>
        <p:spPr>
          <a:xfrm>
            <a:off x="4356100" y="2908300"/>
            <a:ext cx="61468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Multiply across first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Then simply the result</a:t>
            </a:r>
          </a:p>
          <a:p>
            <a:pPr>
              <a:lnSpc>
                <a:spcPct val="150000"/>
              </a:lnSpc>
            </a:pPr>
            <a:r>
              <a:rPr lang="en-US" dirty="0"/>
              <a:t>But sometimes it helps to clean up before multiplying across…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547244F4-433E-4BAA-8A5B-E916DEC46B17}"/>
              </a:ext>
            </a:extLst>
          </p:cNvPr>
          <p:cNvSpPr/>
          <p:nvPr/>
        </p:nvSpPr>
        <p:spPr>
          <a:xfrm>
            <a:off x="3797300" y="2908300"/>
            <a:ext cx="431800" cy="15728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C12CC0-0B29-43A8-94B3-A7F62DC0E143}"/>
              </a:ext>
            </a:extLst>
          </p:cNvPr>
          <p:cNvSpPr/>
          <p:nvPr/>
        </p:nvSpPr>
        <p:spPr>
          <a:xfrm>
            <a:off x="4356100" y="2908300"/>
            <a:ext cx="2217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Alternatively you can: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DE2386-20DA-48DB-A14B-957DB46C9327}"/>
              </a:ext>
            </a:extLst>
          </p:cNvPr>
          <p:cNvSpPr/>
          <p:nvPr/>
        </p:nvSpPr>
        <p:spPr>
          <a:xfrm>
            <a:off x="3322928" y="5422900"/>
            <a:ext cx="1020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always</a:t>
            </a:r>
          </a:p>
        </p:txBody>
      </p:sp>
    </p:spTree>
    <p:extLst>
      <p:ext uri="{BB962C8B-B14F-4D97-AF65-F5344CB8AC3E}">
        <p14:creationId xmlns:p14="http://schemas.microsoft.com/office/powerpoint/2010/main" val="111260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FEB0BA9-C5CA-4951-8FCE-DB31F0560D28}"/>
                  </a:ext>
                </a:extLst>
              </p:cNvPr>
              <p:cNvSpPr txBox="1"/>
              <p:nvPr/>
            </p:nvSpPr>
            <p:spPr>
              <a:xfrm>
                <a:off x="279400" y="381000"/>
                <a:ext cx="11658600" cy="6293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/>
                  <a:t>Today we are going to divide </a:t>
                </a:r>
                <a:r>
                  <a:rPr lang="en-US" sz="2000" b="1" i="1" dirty="0"/>
                  <a:t>Rational Expressions</a:t>
                </a:r>
                <a:endParaRPr lang="en-US" b="1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…and we are going to use a trick to make it much easier!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The trick … 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Multiply by the reciprocal!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Err … what does that mean?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What is the reciprocal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The reciprocal of a fraction is the fraction flipped on its head.  </a:t>
                </a:r>
                <a:r>
                  <a:rPr lang="en-US" dirty="0">
                    <a:sym typeface="Wingdings" panose="05000000000000000000" pitchFamily="2" charset="2"/>
                  </a:rPr>
                  <a:t>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…switch the numerator and denominator</a:t>
                </a: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Example: Perform the following division problem: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→ This makes division problems with rational expressions much easier!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FEB0BA9-C5CA-4951-8FCE-DB31F0560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400" y="381000"/>
                <a:ext cx="11658600" cy="6293069"/>
              </a:xfrm>
              <a:prstGeom prst="rect">
                <a:avLst/>
              </a:prstGeom>
              <a:blipFill>
                <a:blip r:embed="rId2"/>
                <a:stretch>
                  <a:fillRect l="-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AAABCF6B-4028-47C5-897C-2C69ADB3468A}"/>
              </a:ext>
            </a:extLst>
          </p:cNvPr>
          <p:cNvSpPr/>
          <p:nvPr/>
        </p:nvSpPr>
        <p:spPr>
          <a:xfrm>
            <a:off x="1346200" y="1756500"/>
            <a:ext cx="6946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How can you change a division problem into a multiplication problem?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58159AE-8FFA-40AF-A0F9-491C172C72D6}"/>
                  </a:ext>
                </a:extLst>
              </p:cNvPr>
              <p:cNvSpPr/>
              <p:nvPr/>
            </p:nvSpPr>
            <p:spPr>
              <a:xfrm>
                <a:off x="3193294" y="2896527"/>
                <a:ext cx="1148071" cy="6310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It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 or 2.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58159AE-8FFA-40AF-A0F9-491C172C72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294" y="2896527"/>
                <a:ext cx="1148071" cy="631007"/>
              </a:xfrm>
              <a:prstGeom prst="rect">
                <a:avLst/>
              </a:prstGeom>
              <a:blipFill>
                <a:blip r:embed="rId3"/>
                <a:stretch>
                  <a:fillRect l="-4787" r="-3723" b="-5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610AE50-0FA6-4A1B-9E2D-DF8ED4C63914}"/>
                  </a:ext>
                </a:extLst>
              </p:cNvPr>
              <p:cNvSpPr/>
              <p:nvPr/>
            </p:nvSpPr>
            <p:spPr>
              <a:xfrm>
                <a:off x="2218168" y="5087955"/>
                <a:ext cx="1840119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610AE50-0FA6-4A1B-9E2D-DF8ED4C639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168" y="5087955"/>
                <a:ext cx="1840119" cy="6173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25830D8-2716-4605-8520-F12CA49FF8F2}"/>
                  </a:ext>
                </a:extLst>
              </p:cNvPr>
              <p:cNvSpPr/>
              <p:nvPr/>
            </p:nvSpPr>
            <p:spPr>
              <a:xfrm>
                <a:off x="3876984" y="5062555"/>
                <a:ext cx="1926746" cy="669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25830D8-2716-4605-8520-F12CA49FF8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984" y="5062555"/>
                <a:ext cx="1926746" cy="6690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A7DBB76-61BB-4609-B6BB-8CEB11C2BA82}"/>
                  </a:ext>
                </a:extLst>
              </p:cNvPr>
              <p:cNvSpPr/>
              <p:nvPr/>
            </p:nvSpPr>
            <p:spPr>
              <a:xfrm>
                <a:off x="5610532" y="5088901"/>
                <a:ext cx="1656543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A7DBB76-61BB-4609-B6BB-8CEB11C2BA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532" y="5088901"/>
                <a:ext cx="1656543" cy="6173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136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9986" y="317760"/>
                <a:ext cx="5424002" cy="607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Find the quotient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÷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86" y="317760"/>
                <a:ext cx="5424002" cy="607795"/>
              </a:xfrm>
              <a:prstGeom prst="rect">
                <a:avLst/>
              </a:prstGeom>
              <a:blipFill>
                <a:blip r:embed="rId2"/>
                <a:stretch>
                  <a:fillRect l="-1124" b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8075648" y="2068590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 by reciprocal.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69986" y="1964748"/>
                <a:ext cx="6125029" cy="607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  <a:cs typeface="Arial" pitchFamily="34" charset="0"/>
                      </a:rPr>
                      <m:t>÷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11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11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86" y="1964748"/>
                <a:ext cx="6125029" cy="6077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336318" y="2663487"/>
                <a:ext cx="3410857" cy="601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5)(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318" y="2663487"/>
                <a:ext cx="3410857" cy="601214"/>
              </a:xfrm>
              <a:prstGeom prst="rect">
                <a:avLst/>
              </a:prstGeom>
              <a:blipFill>
                <a:blip r:embed="rId4"/>
                <a:stretch>
                  <a:fillRect b="-1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8095312" y="2782226"/>
            <a:ext cx="1018176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Factor.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105144" y="4359175"/>
            <a:ext cx="192024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Simplified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3336318" y="4242308"/>
                <a:ext cx="2960910" cy="597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 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318" y="4242308"/>
                <a:ext cx="2960910" cy="597471"/>
              </a:xfrm>
              <a:prstGeom prst="rect">
                <a:avLst/>
              </a:prstGeom>
              <a:blipFill>
                <a:blip r:embed="rId5"/>
                <a:stretch>
                  <a:fillRect r="-1235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/>
          <p:cNvSpPr txBox="1"/>
          <p:nvPr/>
        </p:nvSpPr>
        <p:spPr>
          <a:xfrm>
            <a:off x="8095312" y="3441010"/>
            <a:ext cx="2409385" cy="643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Multiply. Divide out</a:t>
            </a:r>
          </a:p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common factors.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4062028" y="3484813"/>
            <a:ext cx="820065" cy="299147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3353031" y="3432108"/>
                <a:ext cx="2627082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5)(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031" y="3432108"/>
                <a:ext cx="2627082" cy="6613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6" name="Straight Connector 145"/>
          <p:cNvCxnSpPr/>
          <p:nvPr/>
        </p:nvCxnSpPr>
        <p:spPr>
          <a:xfrm flipV="1">
            <a:off x="4816773" y="3484813"/>
            <a:ext cx="868668" cy="277963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V="1">
            <a:off x="3781191" y="3758258"/>
            <a:ext cx="868668" cy="277963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4816773" y="3753740"/>
            <a:ext cx="868668" cy="277963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4591267" y="3789891"/>
            <a:ext cx="397081" cy="246330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3814878" y="3499125"/>
            <a:ext cx="397081" cy="246330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469986" y="1245096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C162B4-84FD-4D67-AC88-C9E202AEAF0B}"/>
              </a:ext>
            </a:extLst>
          </p:cNvPr>
          <p:cNvSpPr/>
          <p:nvPr/>
        </p:nvSpPr>
        <p:spPr>
          <a:xfrm>
            <a:off x="3336318" y="1846053"/>
            <a:ext cx="3410857" cy="936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3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83" grpId="0"/>
      <p:bldP spid="84" grpId="0"/>
      <p:bldP spid="85" grpId="0"/>
      <p:bldP spid="114" grpId="0"/>
      <p:bldP spid="131" grpId="0"/>
      <p:bldP spid="112" grpId="0"/>
      <p:bldP spid="130" grpId="0"/>
      <p:bldP spid="24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4613" y="252366"/>
                <a:ext cx="5336819" cy="599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Find the quotient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÷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(3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13" y="252366"/>
                <a:ext cx="5336819" cy="599844"/>
              </a:xfrm>
              <a:prstGeom prst="rect">
                <a:avLst/>
              </a:prstGeom>
              <a:blipFill>
                <a:blip r:embed="rId2"/>
                <a:stretch>
                  <a:fillRect l="-1257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7910948" y="2015678"/>
            <a:ext cx="265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 by reciprocal.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44613" y="1913856"/>
                <a:ext cx="6299200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ea typeface="Cambria Math"/>
                        <a:cs typeface="Arial" pitchFamily="34" charset="0"/>
                      </a:rPr>
                      <m:t>÷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(3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13" y="1913856"/>
                <a:ext cx="6299200" cy="603755"/>
              </a:xfrm>
              <a:prstGeom prst="rect">
                <a:avLst/>
              </a:prstGeom>
              <a:blipFill>
                <a:blip r:embed="rId3"/>
                <a:stretch>
                  <a:fillRect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/>
          <p:cNvSpPr txBox="1"/>
          <p:nvPr/>
        </p:nvSpPr>
        <p:spPr>
          <a:xfrm>
            <a:off x="7910948" y="3451926"/>
            <a:ext cx="3294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Divide out common factors.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910948" y="2742306"/>
            <a:ext cx="1018176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Factor.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TextBox 153"/>
              <p:cNvSpPr txBox="1"/>
              <p:nvPr/>
            </p:nvSpPr>
            <p:spPr>
              <a:xfrm>
                <a:off x="3353418" y="2595559"/>
                <a:ext cx="3643085" cy="657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(3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5)(2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3)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(3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4" name="Text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418" y="2595559"/>
                <a:ext cx="3643085" cy="6572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Connector 78"/>
          <p:cNvCxnSpPr/>
          <p:nvPr/>
        </p:nvCxnSpPr>
        <p:spPr>
          <a:xfrm flipV="1">
            <a:off x="4664727" y="3662188"/>
            <a:ext cx="820065" cy="218876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3789017" y="3355196"/>
            <a:ext cx="955535" cy="277963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3359990" y="3277262"/>
                <a:ext cx="2409430" cy="66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(3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5)(2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3)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)(3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5)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990" y="3277262"/>
                <a:ext cx="2409430" cy="6613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TextBox 113"/>
          <p:cNvSpPr txBox="1"/>
          <p:nvPr/>
        </p:nvSpPr>
        <p:spPr>
          <a:xfrm>
            <a:off x="7910948" y="4323861"/>
            <a:ext cx="192024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Simplified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3353416" y="4202537"/>
                <a:ext cx="3164174" cy="60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(2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3)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416" y="4202537"/>
                <a:ext cx="3164174" cy="606384"/>
              </a:xfrm>
              <a:prstGeom prst="rect">
                <a:avLst/>
              </a:prstGeom>
              <a:blipFill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6">
            <a:extLst>
              <a:ext uri="{FF2B5EF4-FFF2-40B4-BE49-F238E27FC236}">
                <a16:creationId xmlns:a16="http://schemas.microsoft.com/office/drawing/2014/main" id="{34ACB236-ACA7-4DEA-9B77-327A699E1A7B}"/>
              </a:ext>
            </a:extLst>
          </p:cNvPr>
          <p:cNvSpPr txBox="1"/>
          <p:nvPr/>
        </p:nvSpPr>
        <p:spPr>
          <a:xfrm>
            <a:off x="344613" y="1182978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0E7FE4-D6D0-44E4-9043-42E4E997B7B5}"/>
              </a:ext>
            </a:extLst>
          </p:cNvPr>
          <p:cNvSpPr/>
          <p:nvPr/>
        </p:nvSpPr>
        <p:spPr>
          <a:xfrm>
            <a:off x="3353416" y="1835908"/>
            <a:ext cx="3481337" cy="759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83" grpId="0"/>
      <p:bldP spid="112" grpId="0"/>
      <p:bldP spid="85" grpId="0"/>
      <p:bldP spid="154" grpId="0"/>
      <p:bldP spid="155" grpId="0"/>
      <p:bldP spid="114" grpId="0"/>
      <p:bldP spid="156" grpId="0"/>
      <p:bldP spid="17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0136" y="86616"/>
            <a:ext cx="9046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total annual amount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(in millions of dollars) of personal income earned in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Alabama and its annual population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(in millions) can be modeled by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3839678" y="880321"/>
                <a:ext cx="2685143" cy="60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I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6922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106,947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0.0063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 1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678" y="880321"/>
                <a:ext cx="2685143" cy="603883"/>
              </a:xfrm>
              <a:prstGeom prst="rect">
                <a:avLst/>
              </a:prstGeom>
              <a:blipFill>
                <a:blip r:embed="rId2"/>
                <a:stretch>
                  <a:fillRect l="-2500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TextBox 96"/>
          <p:cNvSpPr txBox="1"/>
          <p:nvPr/>
        </p:nvSpPr>
        <p:spPr>
          <a:xfrm>
            <a:off x="3291400" y="1481699"/>
            <a:ext cx="624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3926765" y="1881809"/>
                <a:ext cx="26706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0.0343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4.432</a:t>
                </a:r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765" y="1881809"/>
                <a:ext cx="2670628" cy="400110"/>
              </a:xfrm>
              <a:prstGeom prst="rect">
                <a:avLst/>
              </a:prstGeom>
              <a:blipFill>
                <a:blip r:embed="rId3"/>
                <a:stretch>
                  <a:fillRect l="-2283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2780136" y="2349864"/>
                <a:ext cx="871244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where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represents the year, with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 corresponding to 2001. Find a model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M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for </a:t>
                </a:r>
                <a:r>
                  <a:rPr lang="it-IT" sz="2000" dirty="0">
                    <a:latin typeface="Arial" pitchFamily="34" charset="0"/>
                    <a:cs typeface="Arial" pitchFamily="34" charset="0"/>
                  </a:rPr>
                  <a:t>the annual per capita income. (Per capita means per person.) Estimate the per capita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income in 2010. (Assume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&gt; 0.)</a:t>
                </a:r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136" y="2349864"/>
                <a:ext cx="8712447" cy="1015663"/>
              </a:xfrm>
              <a:prstGeom prst="rect">
                <a:avLst/>
              </a:prstGeom>
              <a:blipFill>
                <a:blip r:embed="rId4"/>
                <a:stretch>
                  <a:fillRect l="-700" t="-2395" r="-980" b="-10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" name="TextBox 162"/>
          <p:cNvSpPr txBox="1"/>
          <p:nvPr/>
        </p:nvSpPr>
        <p:spPr>
          <a:xfrm>
            <a:off x="2780136" y="3999284"/>
            <a:ext cx="8521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To find a model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M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 the annual per capita income, divide the total amount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by the population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3146365" y="4742477"/>
                <a:ext cx="5087257" cy="60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6922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106,947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0.0063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0" dirty="0" smtClean="0">
                        <a:latin typeface="Cambria Math"/>
                        <a:ea typeface="Cambria Math"/>
                        <a:cs typeface="Arial" pitchFamily="34" charset="0"/>
                      </a:rPr>
                      <m:t>÷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itchFamily="34" charset="0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(0.0343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4.432)</a:t>
                </a:r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65" y="4742477"/>
                <a:ext cx="5087257" cy="603883"/>
              </a:xfrm>
              <a:prstGeom prst="rect">
                <a:avLst/>
              </a:prstGeom>
              <a:blipFill>
                <a:blip r:embed="rId5"/>
                <a:stretch>
                  <a:fillRect l="-1198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8" name="TextBox 167"/>
          <p:cNvSpPr txBox="1"/>
          <p:nvPr/>
        </p:nvSpPr>
        <p:spPr>
          <a:xfrm>
            <a:off x="8937551" y="4877064"/>
            <a:ext cx="186172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Divide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/>
              <p:cNvSpPr txBox="1"/>
              <p:nvPr/>
            </p:nvSpPr>
            <p:spPr>
              <a:xfrm>
                <a:off x="3407616" y="5456232"/>
                <a:ext cx="5087257" cy="60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6922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106,947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0.0063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 dirty="0">
                            <a:latin typeface="Arial" pitchFamily="34" charset="0"/>
                            <a:cs typeface="Arial" pitchFamily="34" charset="0"/>
                          </a:rPr>
                          <m:t>0.0343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 dirty="0">
                            <a:latin typeface="Arial" pitchFamily="34" charset="0"/>
                            <a:cs typeface="Arial" pitchFamily="34" charset="0"/>
                          </a:rPr>
                          <m:t>4.432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616" y="5456232"/>
                <a:ext cx="5087257" cy="6038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9" name="TextBox 168"/>
          <p:cNvSpPr txBox="1"/>
          <p:nvPr/>
        </p:nvSpPr>
        <p:spPr>
          <a:xfrm>
            <a:off x="8937551" y="5605622"/>
            <a:ext cx="2830299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 by reciprocal.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TextBox 166"/>
              <p:cNvSpPr txBox="1"/>
              <p:nvPr/>
            </p:nvSpPr>
            <p:spPr>
              <a:xfrm>
                <a:off x="3399137" y="6130451"/>
                <a:ext cx="4204345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6922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106,947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0.0063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(0.0343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4.432)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7" name="Text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137" y="6130451"/>
                <a:ext cx="4204345" cy="656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0" name="TextBox 169"/>
          <p:cNvSpPr txBox="1"/>
          <p:nvPr/>
        </p:nvSpPr>
        <p:spPr>
          <a:xfrm>
            <a:off x="8937551" y="6306098"/>
            <a:ext cx="1190186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Multiply.</a:t>
            </a:r>
          </a:p>
        </p:txBody>
      </p:sp>
      <p:pic>
        <p:nvPicPr>
          <p:cNvPr id="1041" name="Picture 17" descr="D:\meenu\batch4\algebra\07\Ch 07\hsalg2_t_0703_0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6" y="84984"/>
            <a:ext cx="2696494" cy="273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2780136" y="3482351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4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64" grpId="0"/>
      <p:bldP spid="168" grpId="0"/>
      <p:bldP spid="165" grpId="0"/>
      <p:bldP spid="169" grpId="0"/>
      <p:bldP spid="167" grpId="0"/>
      <p:bldP spid="170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4398</TotalTime>
  <Words>666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312</cp:revision>
  <dcterms:created xsi:type="dcterms:W3CDTF">2018-01-02T19:57:38Z</dcterms:created>
  <dcterms:modified xsi:type="dcterms:W3CDTF">2020-04-20T21:16:53Z</dcterms:modified>
</cp:coreProperties>
</file>